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9" r:id="rId2"/>
    <p:sldId id="256" r:id="rId3"/>
    <p:sldId id="257" r:id="rId4"/>
    <p:sldId id="263" r:id="rId5"/>
    <p:sldId id="265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1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14558-12EB-454E-9929-9A50FB938466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80B83-BFDF-4DBE-8912-DBEA3230E0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14558-12EB-454E-9929-9A50FB938466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80B83-BFDF-4DBE-8912-DBEA3230E0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14558-12EB-454E-9929-9A50FB938466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80B83-BFDF-4DBE-8912-DBEA3230E0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14558-12EB-454E-9929-9A50FB938466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80B83-BFDF-4DBE-8912-DBEA3230E0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14558-12EB-454E-9929-9A50FB938466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80B83-BFDF-4DBE-8912-DBEA3230E0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14558-12EB-454E-9929-9A50FB938466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80B83-BFDF-4DBE-8912-DBEA3230E0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14558-12EB-454E-9929-9A50FB938466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80B83-BFDF-4DBE-8912-DBEA3230E0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14558-12EB-454E-9929-9A50FB938466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80B83-BFDF-4DBE-8912-DBEA3230E0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14558-12EB-454E-9929-9A50FB938466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80B83-BFDF-4DBE-8912-DBEA3230E0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14558-12EB-454E-9929-9A50FB938466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80B83-BFDF-4DBE-8912-DBEA3230E0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14558-12EB-454E-9929-9A50FB938466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980B83-BFDF-4DBE-8912-DBEA3230E0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AC14558-12EB-454E-9929-9A50FB938466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980B83-BFDF-4DBE-8912-DBEA3230E0DD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8600" y="609600"/>
            <a:ext cx="66294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n-IN" sz="4800" dirty="0" smtClean="0">
                <a:solidFill>
                  <a:srgbClr val="FF0000"/>
                </a:solidFill>
              </a:rPr>
              <a:t>স্বাগতম</a:t>
            </a:r>
            <a:br>
              <a:rPr lang="bn-IN" sz="4800" dirty="0" smtClean="0">
                <a:solidFill>
                  <a:srgbClr val="FF0000"/>
                </a:solidFill>
              </a:rPr>
            </a:br>
            <a:r>
              <a:rPr lang="bn-IN" sz="4800" dirty="0" smtClean="0">
                <a:solidFill>
                  <a:srgbClr val="FF0000"/>
                </a:solidFill>
              </a:rPr>
              <a:t>আজকের পরিসংখ্যান ক্লাসে</a:t>
            </a:r>
            <a:br>
              <a:rPr lang="bn-IN" sz="4800" dirty="0" smtClean="0">
                <a:solidFill>
                  <a:srgbClr val="FF0000"/>
                </a:solidFill>
              </a:rPr>
            </a:br>
            <a:r>
              <a:rPr lang="bn-IN" sz="4800" dirty="0" smtClean="0">
                <a:solidFill>
                  <a:srgbClr val="FF0000"/>
                </a:solidFill>
              </a:rPr>
              <a:t>মোঃ শাহীদুল ইসলাম </a:t>
            </a:r>
            <a:br>
              <a:rPr lang="bn-IN" sz="4800" dirty="0" smtClean="0">
                <a:solidFill>
                  <a:srgbClr val="FF0000"/>
                </a:solidFill>
              </a:rPr>
            </a:br>
            <a:r>
              <a:rPr lang="bn-IN" sz="4800" dirty="0" smtClean="0">
                <a:solidFill>
                  <a:srgbClr val="FF0000"/>
                </a:solidFill>
              </a:rPr>
              <a:t>সহকারি অধ্যাপক, </a:t>
            </a:r>
            <a:br>
              <a:rPr lang="bn-IN" sz="4800" dirty="0" smtClean="0">
                <a:solidFill>
                  <a:srgbClr val="FF0000"/>
                </a:solidFill>
              </a:rPr>
            </a:br>
            <a:r>
              <a:rPr lang="bn-IN" sz="4800" dirty="0" smtClean="0">
                <a:solidFill>
                  <a:srgbClr val="FF0000"/>
                </a:solidFill>
              </a:rPr>
              <a:t>পরিসংখ্যান বিভাগ ।</a:t>
            </a:r>
            <a:endParaRPr lang="en-US" sz="4800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"/>
            <a:ext cx="8305800" cy="609599"/>
          </a:xfrm>
        </p:spPr>
        <p:txBody>
          <a:bodyPr>
            <a:normAutofit/>
          </a:bodyPr>
          <a:lstStyle/>
          <a:p>
            <a:pPr algn="l"/>
            <a:r>
              <a:rPr lang="bn-IN" sz="3200" dirty="0" smtClean="0">
                <a:solidFill>
                  <a:srgbClr val="FF0000"/>
                </a:solidFill>
              </a:rPr>
              <a:t>প্রশ্নঃ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609600"/>
            <a:ext cx="8382000" cy="6096000"/>
          </a:xfrm>
        </p:spPr>
        <p:txBody>
          <a:bodyPr>
            <a:normAutofit/>
          </a:bodyPr>
          <a:lstStyle/>
          <a:p>
            <a:pPr marL="514350" indent="-514350" algn="l">
              <a:buFont typeface="Wingdings" pitchFamily="2" charset="2"/>
              <a:buChar char="q"/>
            </a:pPr>
            <a:r>
              <a:rPr lang="bn-IN" sz="2800" dirty="0" smtClean="0">
                <a:solidFill>
                  <a:schemeClr val="tx1"/>
                </a:solidFill>
              </a:rPr>
              <a:t>পরিসংখ্যানের সংজ্ঞা দাও । কয়েকজন পরিসংখ্যানবিদের দেয়া সংজ্ঞা লিখ । </a:t>
            </a:r>
          </a:p>
          <a:p>
            <a:pPr marL="514350" indent="-514350" algn="l">
              <a:buFont typeface="Wingdings" pitchFamily="2" charset="2"/>
              <a:buChar char="q"/>
            </a:pPr>
            <a:r>
              <a:rPr lang="bn-IN" sz="2800" dirty="0" smtClean="0">
                <a:solidFill>
                  <a:schemeClr val="tx1"/>
                </a:solidFill>
              </a:rPr>
              <a:t>পরিসংখ্যানের গুরুত্ব ও ব্যবহার আলোচনা কর ।</a:t>
            </a:r>
          </a:p>
          <a:p>
            <a:pPr marL="514350" indent="-514350" algn="l"/>
            <a:endParaRPr lang="bn-IN" sz="2800" dirty="0" smtClean="0">
              <a:solidFill>
                <a:schemeClr val="tx1"/>
              </a:solidFill>
            </a:endParaRPr>
          </a:p>
          <a:p>
            <a:pPr marL="514350" indent="-514350" algn="l"/>
            <a:r>
              <a:rPr lang="bn-IN" sz="2800" dirty="0">
                <a:solidFill>
                  <a:schemeClr val="tx1"/>
                </a:solidFill>
              </a:rPr>
              <a:t> </a:t>
            </a:r>
            <a:r>
              <a:rPr lang="bn-IN" sz="2800" dirty="0" smtClean="0">
                <a:solidFill>
                  <a:schemeClr val="tx1"/>
                </a:solidFill>
              </a:rPr>
              <a:t>   </a:t>
            </a:r>
          </a:p>
          <a:p>
            <a:pPr marL="514350" indent="-514350" algn="l"/>
            <a:r>
              <a:rPr lang="bn-IN" sz="2800" dirty="0" smtClean="0">
                <a:solidFill>
                  <a:schemeClr val="tx1"/>
                </a:solidFill>
              </a:rPr>
              <a:t>             ......................... 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bg2">
                <a:lumMod val="5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</p:spPr>
        <p:txBody>
          <a:bodyPr>
            <a:normAutofit fontScale="90000"/>
          </a:bodyPr>
          <a:lstStyle/>
          <a:p>
            <a:r>
              <a:rPr lang="bn-IN" sz="2800" dirty="0" smtClean="0"/>
              <a:t>উত্তরঃ</a:t>
            </a:r>
            <a:br>
              <a:rPr lang="bn-IN" sz="2800" dirty="0" smtClean="0"/>
            </a:br>
            <a:r>
              <a:rPr lang="bn-IN" sz="2200" dirty="0" smtClean="0">
                <a:solidFill>
                  <a:srgbClr val="FF0000"/>
                </a:solidFill>
              </a:rPr>
              <a:t>পরিসংখ্যানের সংজ্ঞাঃ</a:t>
            </a:r>
            <a:r>
              <a:rPr lang="bn-IN" sz="2200" dirty="0" smtClean="0">
                <a:solidFill>
                  <a:schemeClr val="tx1"/>
                </a:solidFill>
              </a:rPr>
              <a:t>বিভিন্ন সময়ে বিভিন্ন পরিসংখ্যানবিদ নানা রকম সংজ্ঞার মাধ্যমে পরিসংখ্যানের ব্যাপ্তি নির্দেশ করার চেষ্টা করাছেন । কিন্তু জ্ঞান বিজ্ঞানের যে কোন শাখার ব্যাপ্তি একটি বা দু’ একটি সংজ্ঞার মাধ্যমে পরিসংখ্যানের ব্যাপ্তি নির্দেশ করা সম্ভব নয় । পরিসংখ্যানের ক্ষেত্রেও এ কথাটি প্রযোজ্য ।পরিসংখ্যানকে সাধারণত সংখ্যাত্বক তথ্য এবং সংখ্যা নিয়ে গবেষণার বিজ্ঞান বলা হয় । কোন কোন পরিসংখ্যানবিদ পরিসংখ্যানকে সংখ্যাত্বক তথ্য আবার কেহ কেহ সংখ্যাত্বক পদ্ধতি বলে সংজ্ঞায়িত করেছেন ।</a:t>
            </a:r>
            <a:br>
              <a:rPr lang="bn-IN" sz="2200" dirty="0" smtClean="0">
                <a:solidFill>
                  <a:schemeClr val="tx1"/>
                </a:solidFill>
              </a:rPr>
            </a:br>
            <a:r>
              <a:rPr lang="bn-IN" sz="2200" dirty="0" smtClean="0"/>
              <a:t/>
            </a:r>
            <a:br>
              <a:rPr lang="bn-IN" sz="2200" dirty="0" smtClean="0"/>
            </a:br>
            <a:r>
              <a:rPr lang="bn-IN" sz="2200" dirty="0" smtClean="0"/>
              <a:t>     </a:t>
            </a:r>
            <a:br>
              <a:rPr lang="bn-IN" sz="2200" dirty="0" smtClean="0"/>
            </a:br>
            <a:r>
              <a:rPr lang="bn-IN" sz="2200" dirty="0" smtClean="0">
                <a:solidFill>
                  <a:schemeClr val="tx1"/>
                </a:solidFill>
              </a:rPr>
              <a:t>       পরিসংখ্যান হচ্ছে কোন ঘটনার বিষয়ের সংখ্যাত্বক প্রকাশ। প্রাচীনকাল হতে পরিসংখ্যানের অগ্রযাত্রা শুরু হয়েছে ।</a:t>
            </a:r>
            <a:br>
              <a:rPr lang="bn-IN" sz="2200" dirty="0" smtClean="0">
                <a:solidFill>
                  <a:schemeClr val="tx1"/>
                </a:solidFill>
              </a:rPr>
            </a:br>
            <a:r>
              <a:rPr lang="bn-IN" sz="2200" dirty="0" smtClean="0">
                <a:solidFill>
                  <a:schemeClr val="tx1"/>
                </a:solidFill>
              </a:rPr>
              <a:t>বর্তমানে পৃথিবীর বিভিন্ন দেশে পরিসংখ্যানের ব্যাপক ব্যাবহার লক্ষ্য করা যায় ।</a:t>
            </a:r>
            <a:br>
              <a:rPr lang="bn-IN" sz="2200" dirty="0" smtClean="0">
                <a:solidFill>
                  <a:schemeClr val="tx1"/>
                </a:solidFill>
              </a:rPr>
            </a:br>
            <a:r>
              <a:rPr lang="bn-IN" sz="2200" dirty="0" smtClean="0">
                <a:solidFill>
                  <a:schemeClr val="tx1"/>
                </a:solidFill>
              </a:rPr>
              <a:t/>
            </a:r>
            <a:br>
              <a:rPr lang="bn-IN" sz="2200" dirty="0" smtClean="0">
                <a:solidFill>
                  <a:schemeClr val="tx1"/>
                </a:solidFill>
              </a:rPr>
            </a:br>
            <a:r>
              <a:rPr lang="en-US" sz="2200" dirty="0" smtClean="0">
                <a:solidFill>
                  <a:schemeClr val="tx1"/>
                </a:solidFill>
              </a:rPr>
              <a:t>Yule and  </a:t>
            </a:r>
            <a:r>
              <a:rPr lang="en-US" sz="2200" dirty="0" err="1" smtClean="0">
                <a:solidFill>
                  <a:schemeClr val="tx1"/>
                </a:solidFill>
              </a:rPr>
              <a:t>kendall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bn-IN" sz="2200" dirty="0" smtClean="0">
                <a:solidFill>
                  <a:schemeClr val="tx1"/>
                </a:solidFill>
              </a:rPr>
              <a:t>এর মতে, পরিসংখ্যান বলতে আমরা যেই সব তথ্যকে বুঝি যা বহুবিধ কারণ দারা লক্ষনীয়ভাবে প্রভাবিত।”  </a:t>
            </a:r>
            <a:br>
              <a:rPr lang="bn-IN" sz="2200" dirty="0" smtClean="0">
                <a:solidFill>
                  <a:schemeClr val="tx1"/>
                </a:solidFill>
              </a:rPr>
            </a:br>
            <a:r>
              <a:rPr lang="en-US" sz="2200" dirty="0" err="1" smtClean="0">
                <a:solidFill>
                  <a:schemeClr val="tx1"/>
                </a:solidFill>
              </a:rPr>
              <a:t>Croxton</a:t>
            </a:r>
            <a:r>
              <a:rPr lang="en-US" sz="2200" dirty="0" smtClean="0">
                <a:solidFill>
                  <a:schemeClr val="tx1"/>
                </a:solidFill>
              </a:rPr>
              <a:t> and </a:t>
            </a:r>
            <a:r>
              <a:rPr lang="en-US" sz="2200" dirty="0" err="1" smtClean="0">
                <a:solidFill>
                  <a:schemeClr val="tx1"/>
                </a:solidFill>
              </a:rPr>
              <a:t>cowden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bn-IN" sz="2200" dirty="0" smtClean="0">
                <a:solidFill>
                  <a:schemeClr val="tx1"/>
                </a:solidFill>
              </a:rPr>
              <a:t> এর মতে, সংখ্যাত্বক তথ্যাবলি সংগ্রহ, উপস্থাপন, বিশ্লেষন ও ব্যাখ্যা করার বিজ্ঞানই হলো পরিসংখ্যান </a:t>
            </a:r>
            <a:r>
              <a:rPr lang="bn-IN" sz="2200" dirty="0" smtClean="0"/>
              <a:t>।     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bn-IN" sz="2200" dirty="0" smtClean="0">
                <a:solidFill>
                  <a:schemeClr val="tx1"/>
                </a:solidFill>
              </a:rPr>
              <a:t/>
            </a:r>
            <a:br>
              <a:rPr lang="bn-IN" sz="2200" dirty="0" smtClean="0">
                <a:solidFill>
                  <a:schemeClr val="tx1"/>
                </a:solidFill>
              </a:rPr>
            </a:br>
            <a:r>
              <a:rPr lang="bn-IN" sz="2200" dirty="0" smtClean="0">
                <a:solidFill>
                  <a:schemeClr val="tx1"/>
                </a:solidFill>
              </a:rPr>
              <a:t>   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705600"/>
            <a:ext cx="8305800" cy="15240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pPr algn="l"/>
            <a:r>
              <a:rPr lang="bn-IN" sz="3200" dirty="0" smtClean="0">
                <a:solidFill>
                  <a:srgbClr val="00B050"/>
                </a:solidFill>
              </a:rPr>
              <a:t>পরিসংখ্যানের গুরুত্ব ও ব্যবহারঃ </a:t>
            </a:r>
            <a:endParaRPr lang="en-US" sz="3200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305800" cy="5714999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bn-IN" dirty="0" smtClean="0">
                <a:solidFill>
                  <a:srgbClr val="FF0000"/>
                </a:solidFill>
              </a:rPr>
              <a:t>পরিসংখ্যান মানব কল্যাণে সাহায্য করেঃ </a:t>
            </a:r>
            <a:r>
              <a:rPr lang="bn-IN" dirty="0" smtClean="0"/>
              <a:t>মানব কল্যাণ বিষয়ক গবেষণায় সাহায্য করে থাকে। </a:t>
            </a:r>
          </a:p>
          <a:p>
            <a:pPr>
              <a:buFont typeface="Wingdings" pitchFamily="2" charset="2"/>
              <a:buChar char="v"/>
            </a:pPr>
            <a:r>
              <a:rPr lang="bn-IN" dirty="0" smtClean="0">
                <a:solidFill>
                  <a:srgbClr val="FF0000"/>
                </a:solidFill>
              </a:rPr>
              <a:t>পরিসংখ্যান নীতি নির্ধারণে সাহায্য করেঃ </a:t>
            </a:r>
            <a:r>
              <a:rPr lang="bn-IN" dirty="0" smtClean="0"/>
              <a:t>পরিসংখ্যান সামাজিক , অর্থনৈতিক ও বাণিজ্যিক প্রতিষ্ঠানের নীতি নির্ধারণের জন্য অতীত ও বর্তমান তথ্যসংগ্রহ ও বিশ্লেষণের ভিত্তিতে নীতি গ্রহণে সাহায্য করে । </a:t>
            </a:r>
          </a:p>
          <a:p>
            <a:pPr>
              <a:buFont typeface="Wingdings" pitchFamily="2" charset="2"/>
              <a:buChar char="v"/>
            </a:pPr>
            <a:r>
              <a:rPr lang="bn-IN" dirty="0" smtClean="0"/>
              <a:t> </a:t>
            </a:r>
            <a:r>
              <a:rPr lang="bn-IN" dirty="0" smtClean="0">
                <a:solidFill>
                  <a:srgbClr val="FF0000"/>
                </a:solidFill>
              </a:rPr>
              <a:t>পরিসংখ্যান পরিকল্পনা গ্রহণে সাহায্য করেঃ </a:t>
            </a:r>
            <a:r>
              <a:rPr lang="bn-IN" dirty="0" smtClean="0"/>
              <a:t>যে কোন পরিকল্পনা প্রণয়ন , নিয়ন্ত্রণ ও পরিচালনার ক্ষেত্রে পরিসংখ্যান অত্যন্ত গুরুত্বপূর্ণ ভূমিকা করে । </a:t>
            </a:r>
          </a:p>
          <a:p>
            <a:pPr>
              <a:buFont typeface="Wingdings" pitchFamily="2" charset="2"/>
              <a:buChar char="v"/>
            </a:pPr>
            <a:r>
              <a:rPr lang="bn-IN" dirty="0" smtClean="0">
                <a:solidFill>
                  <a:srgbClr val="FF0000"/>
                </a:solidFill>
              </a:rPr>
              <a:t>পরিসংখ্যান প্রশাসনিক কাজে সাহায্য করেঃ </a:t>
            </a:r>
            <a:r>
              <a:rPr lang="bn-IN" dirty="0" smtClean="0"/>
              <a:t>পরিসংখ্যান রাষ্ট্রের প্রশাসনিক নীতি নির্ধারণে গুরুত্বপূর্ণ ভূমিকা করে । প্রশাসনিক নীতি নির্ধারণে সামাজিক ও অর্থনৈতিক জরীপ অপরিহার্য । জনসংখ্যা, কৃষি , শিল্প ইত্যাদি ক্ষেত্রে তথ্য সংগ্রহ , ব্যাখ্যা – বিশ্লেষণ ও পরযায়লচনার মাধ্যমে নীতি নির্ধারণের কাজে পরিসংখ্যানিক পদ্ধতি প্রয়োগ করা হয়ে থাকে । </a:t>
            </a:r>
          </a:p>
          <a:p>
            <a:pPr>
              <a:buFont typeface="Wingdings" pitchFamily="2" charset="2"/>
              <a:buChar char="v"/>
            </a:pPr>
            <a:r>
              <a:rPr lang="bn-IN" dirty="0" smtClean="0">
                <a:solidFill>
                  <a:srgbClr val="FF0000"/>
                </a:solidFill>
              </a:rPr>
              <a:t>পরিসংখ্যান অন্যান্য বিজ্ঞানকে সাহায্য করেঃ </a:t>
            </a:r>
            <a:r>
              <a:rPr lang="bn-IN" dirty="0" smtClean="0"/>
              <a:t>অন্যান্য সামাজিক ও প্রাকৃতিক বিজ্ঞান যেমন- পদার্থ, রসায়ন , জীববিদ্যা ইত্যাদি বিষয়ের গবেষণায় ও ফলাফলের সঠিকতা নিরূপণে পরিসংখ্যানিক পদ্ধতি ব্যবহার করা হয়ে থাকে ।    </a:t>
            </a:r>
            <a:endParaRPr lang="en-US" dirty="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Action Button: Help 3">
            <a:hlinkClick r:id="" action="ppaction://noaction" highlightClick="1"/>
          </p:cNvPr>
          <p:cNvSpPr/>
          <p:nvPr/>
        </p:nvSpPr>
        <p:spPr>
          <a:xfrm>
            <a:off x="0" y="0"/>
            <a:ext cx="9144000" cy="6858000"/>
          </a:xfrm>
          <a:prstGeom prst="actionButtonHelp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tile tx="0" ty="0" sx="65000" sy="65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47800" y="2895600"/>
            <a:ext cx="6096000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8800" b="1" dirty="0" smtClean="0">
                <a:solidFill>
                  <a:srgbClr val="FF0000"/>
                </a:solidFill>
              </a:rPr>
              <a:t>ধন্যবাদ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4464187</TotalTime>
  <Words>168</Words>
  <Application>Microsoft Office PowerPoint</Application>
  <PresentationFormat>On-screen Show (4:3)</PresentationFormat>
  <Paragraphs>15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Flow</vt:lpstr>
      <vt:lpstr>Slide 1</vt:lpstr>
      <vt:lpstr>প্রশ্নঃ</vt:lpstr>
      <vt:lpstr>উত্তরঃ পরিসংখ্যানের সংজ্ঞাঃবিভিন্ন সময়ে বিভিন্ন পরিসংখ্যানবিদ নানা রকম সংজ্ঞার মাধ্যমে পরিসংখ্যানের ব্যাপ্তি নির্দেশ করার চেষ্টা করাছেন । কিন্তু জ্ঞান বিজ্ঞানের যে কোন শাখার ব্যাপ্তি একটি বা দু’ একটি সংজ্ঞার মাধ্যমে পরিসংখ্যানের ব্যাপ্তি নির্দেশ করা সম্ভব নয় । পরিসংখ্যানের ক্ষেত্রেও এ কথাটি প্রযোজ্য ।পরিসংখ্যানকে সাধারণত সংখ্যাত্বক তথ্য এবং সংখ্যা নিয়ে গবেষণার বিজ্ঞান বলা হয় । কোন কোন পরিসংখ্যানবিদ পরিসংখ্যানকে সংখ্যাত্বক তথ্য আবার কেহ কেহ সংখ্যাত্বক পদ্ধতি বলে সংজ্ঞায়িত করেছেন ।               পরিসংখ্যান হচ্ছে কোন ঘটনার বিষয়ের সংখ্যাত্বক প্রকাশ। প্রাচীনকাল হতে পরিসংখ্যানের অগ্রযাত্রা শুরু হয়েছে । বর্তমানে পৃথিবীর বিভিন্ন দেশে পরিসংখ্যানের ব্যাপক ব্যাবহার লক্ষ্য করা যায় ।  Yule and  kendall এর মতে, পরিসংখ্যান বলতে আমরা যেই সব তথ্যকে বুঝি যা বহুবিধ কারণ দারা লক্ষনীয়ভাবে প্রভাবিত।”   Croxton and cowden  এর মতে, সংখ্যাত্বক তথ্যাবলি সংগ্রহ, উপস্থাপন, বিশ্লেষন ও ব্যাখ্যা করার বিজ্ঞানই হলো পরিসংখ্যান ।          </vt:lpstr>
      <vt:lpstr>পরিসংখ্যানের গুরুত্ব ও ব্যবহারঃ 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প্রশ্নঃ</dc:title>
  <dc:creator>Mr. Shahidul Islam</dc:creator>
  <cp:lastModifiedBy>Mr. Shahidul Islam</cp:lastModifiedBy>
  <cp:revision>330</cp:revision>
  <dcterms:created xsi:type="dcterms:W3CDTF">2007-12-31T18:30:07Z</dcterms:created>
  <dcterms:modified xsi:type="dcterms:W3CDTF">2007-12-31T18:40:36Z</dcterms:modified>
</cp:coreProperties>
</file>